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notesMasterIdLst>
    <p:notesMasterId r:id="rId17"/>
  </p:notesMasterIdLst>
  <p:sldIdLst>
    <p:sldId id="260" r:id="rId2"/>
    <p:sldId id="296" r:id="rId3"/>
    <p:sldId id="261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6" r:id="rId13"/>
    <p:sldId id="307" r:id="rId14"/>
    <p:sldId id="308" r:id="rId15"/>
    <p:sldId id="28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8" autoAdjust="0"/>
    <p:restoredTop sz="94660"/>
  </p:normalViewPr>
  <p:slideViewPr>
    <p:cSldViewPr snapToGrid="0">
      <p:cViewPr>
        <p:scale>
          <a:sx n="75" d="100"/>
          <a:sy n="75" d="100"/>
        </p:scale>
        <p:origin x="540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D5B6E-D81F-4A44-9AFD-8AFB682B1EF3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8496F9-DF15-414D-8FC5-6548B6127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735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E748362D-825D-4A82-A0AE-0E1171E04A9C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82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03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705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611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212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472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523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E748362D-825D-4A82-A0AE-0E1171E04A9C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228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E748362D-825D-4A82-A0AE-0E1171E04A9C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96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462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5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768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328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50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52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682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06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748362D-825D-4A82-A0AE-0E1171E04A9C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778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Physics 3 – </a:t>
            </a:r>
            <a:r>
              <a:rPr lang="en-US" dirty="0" smtClean="0"/>
              <a:t>Sept 10</a:t>
            </a:r>
            <a:r>
              <a:rPr lang="en-US" dirty="0" smtClean="0"/>
              <a:t>, 2019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092" y="2508068"/>
            <a:ext cx="10489474" cy="3435532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P3 Challenge – </a:t>
            </a:r>
            <a:r>
              <a:rPr lang="en-US" sz="2400" b="1" dirty="0"/>
              <a:t>During the annual shuffleboard competition, Renee gives her puck an initial speed of 9.32 m/s. Once leaving her stick, the puck slows down at a rate of -4.06 </a:t>
            </a:r>
            <a:r>
              <a:rPr lang="en-US" sz="2400" b="1" dirty="0" smtClean="0"/>
              <a:t>m/s</a:t>
            </a:r>
            <a:r>
              <a:rPr lang="en-US" sz="2400" b="1" baseline="30000" dirty="0" smtClean="0"/>
              <a:t>2</a:t>
            </a:r>
            <a:r>
              <a:rPr lang="en-US" sz="2400" b="1" dirty="0" smtClean="0"/>
              <a:t>.</a:t>
            </a:r>
            <a:endParaRPr lang="en-US" sz="2400" b="1" dirty="0"/>
          </a:p>
          <a:p>
            <a:r>
              <a:rPr lang="en-US" sz="2400" b="1" dirty="0"/>
              <a:t>a. Determine the time it takes the puck to slow to a stop.</a:t>
            </a:r>
            <a:br>
              <a:rPr lang="en-US" sz="2400" b="1" dirty="0"/>
            </a:br>
            <a:r>
              <a:rPr lang="en-US" sz="2400" b="1" dirty="0"/>
              <a:t>b. </a:t>
            </a:r>
            <a:r>
              <a:rPr lang="en-US" sz="2400" b="1" dirty="0" smtClean="0"/>
              <a:t>Determine </a:t>
            </a:r>
            <a:r>
              <a:rPr lang="en-US" sz="2400" b="1" dirty="0"/>
              <a:t>the distance which the puck travels before stopping</a:t>
            </a:r>
            <a:r>
              <a:rPr lang="en-US" sz="2400" b="1" dirty="0" smtClean="0"/>
              <a:t>.</a:t>
            </a:r>
          </a:p>
          <a:p>
            <a:endParaRPr lang="en-US" sz="2400" b="1" dirty="0"/>
          </a:p>
          <a:p>
            <a:r>
              <a:rPr lang="en-US" sz="2400" b="1" dirty="0" smtClean="0"/>
              <a:t>Nate and Emily: I need your IA project selection statement by the end of the day or it will be marked late (-1 </a:t>
            </a:r>
            <a:r>
              <a:rPr lang="en-US" sz="2400" b="1" dirty="0" err="1" smtClean="0"/>
              <a:t>ea</a:t>
            </a:r>
            <a:r>
              <a:rPr lang="en-US" sz="2400" b="1" dirty="0" smtClean="0"/>
              <a:t> day)</a:t>
            </a:r>
            <a:endParaRPr lang="en-US" sz="2400" b="1" dirty="0"/>
          </a:p>
          <a:p>
            <a:endParaRPr lang="en-US" sz="2400" b="1" dirty="0" smtClean="0"/>
          </a:p>
          <a:p>
            <a:pPr lvl="1"/>
            <a:endParaRPr lang="en-US" sz="20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264400" y="1167185"/>
            <a:ext cx="2857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Get out Pendulum WS for HMK check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38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Torque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603500"/>
                <a:ext cx="8825659" cy="1271076"/>
              </a:xfrm>
            </p:spPr>
            <p:txBody>
              <a:bodyPr/>
              <a:lstStyle/>
              <a:p>
                <a:r>
                  <a:rPr lang="en-US" b="1" dirty="0" smtClean="0"/>
                  <a:t>Torque is the rotational analogy for Force. The symbol for torque is </a:t>
                </a:r>
                <a:r>
                  <a:rPr lang="el-GR" sz="2800" b="1" dirty="0">
                    <a:latin typeface="Century" panose="02040604050505020304" pitchFamily="18" charset="0"/>
                    <a:sym typeface="Euclid Symbol" panose="05050102010706020507" pitchFamily="18" charset="2"/>
                  </a:rPr>
                  <a:t></a:t>
                </a:r>
                <a:r>
                  <a:rPr lang="el-GR" sz="2800" b="1" dirty="0" smtClean="0">
                    <a:latin typeface="Century" panose="02040604050505020304" pitchFamily="18" charset="0"/>
                  </a:rPr>
                  <a:t> </a:t>
                </a:r>
                <a:r>
                  <a:rPr lang="en-US" b="1" dirty="0" smtClean="0"/>
                  <a:t>and it’s unit is Newton-meter (</a:t>
                </a:r>
                <a:r>
                  <a:rPr lang="en-US" b="1" dirty="0" err="1" smtClean="0"/>
                  <a:t>N</a:t>
                </a:r>
                <a:r>
                  <a:rPr lang="en-US" b="1" dirty="0" err="1" smtClean="0">
                    <a:latin typeface="Century" panose="02040604050505020304" pitchFamily="18" charset="0"/>
                  </a:rPr>
                  <a:t>∙m</a:t>
                </a:r>
                <a:r>
                  <a:rPr lang="en-US" b="1" dirty="0" smtClean="0">
                    <a:latin typeface="Century" panose="02040604050505020304" pitchFamily="18" charset="0"/>
                  </a:rPr>
                  <a:t>) – same dimensions as the Joule.</a:t>
                </a: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𝚪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𝑭𝒓𝒔𝒊𝒏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</m:oMath>
                </a14:m>
                <a:endParaRPr lang="en-US" b="1" dirty="0" smtClean="0">
                  <a:latin typeface="Century" panose="02040604050505020304" pitchFamily="18" charset="0"/>
                </a:endParaRPr>
              </a:p>
              <a:p>
                <a:pPr marL="0" indent="0">
                  <a:buNone/>
                </a:pPr>
                <a:endParaRPr lang="en-US" b="1" dirty="0" smtClean="0">
                  <a:latin typeface="Century" panose="02040604050505020304" pitchFamily="18" charset="0"/>
                </a:endParaRPr>
              </a:p>
              <a:p>
                <a:endParaRPr lang="en-US" b="1" dirty="0">
                  <a:latin typeface="Century" panose="02040604050505020304" pitchFamily="18" charset="0"/>
                </a:endParaRPr>
              </a:p>
              <a:p>
                <a:endParaRPr lang="en-US" b="1" dirty="0" smtClean="0">
                  <a:latin typeface="Century" panose="02040604050505020304" pitchFamily="18" charset="0"/>
                </a:endParaRPr>
              </a:p>
              <a:p>
                <a:endParaRPr lang="en-US" b="1" dirty="0" smtClean="0"/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603500"/>
                <a:ext cx="8825659" cy="1271076"/>
              </a:xfrm>
              <a:blipFill>
                <a:blip r:embed="rId2"/>
                <a:stretch>
                  <a:fillRect l="-138" t="-3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8287" t="48676" r="6563" b="17002"/>
          <a:stretch/>
        </p:blipFill>
        <p:spPr>
          <a:xfrm>
            <a:off x="5718875" y="3474169"/>
            <a:ext cx="5904853" cy="2066061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154954" y="3874576"/>
            <a:ext cx="4563921" cy="2145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Torque creates a rotational acceleration. </a:t>
            </a:r>
          </a:p>
          <a:p>
            <a:r>
              <a:rPr lang="en-US" b="1" dirty="0" smtClean="0">
                <a:latin typeface="Century" panose="02040604050505020304" pitchFamily="18" charset="0"/>
              </a:rPr>
              <a:t>A positive torque is CCW, a negative torque is CW.</a:t>
            </a:r>
          </a:p>
          <a:p>
            <a:r>
              <a:rPr lang="en-US" b="1" dirty="0" smtClean="0">
                <a:latin typeface="Century" panose="02040604050505020304" pitchFamily="18" charset="0"/>
              </a:rPr>
              <a:t>The maximum torque at a given R is perpendicular to the “lever arm”.</a:t>
            </a:r>
          </a:p>
          <a:p>
            <a:pPr marL="0" indent="0">
              <a:buFont typeface="Wingdings 3" charset="2"/>
              <a:buNone/>
            </a:pPr>
            <a:endParaRPr lang="en-US" b="1" dirty="0" smtClean="0">
              <a:latin typeface="Century" panose="02040604050505020304" pitchFamily="18" charset="0"/>
            </a:endParaRPr>
          </a:p>
          <a:p>
            <a:endParaRPr lang="en-US" b="1" dirty="0">
              <a:latin typeface="Century" panose="02040604050505020304" pitchFamily="18" charset="0"/>
            </a:endParaRPr>
          </a:p>
          <a:p>
            <a:endParaRPr lang="en-US" b="1" dirty="0" smtClean="0">
              <a:latin typeface="Century" panose="02040604050505020304" pitchFamily="18" charset="0"/>
            </a:endParaRPr>
          </a:p>
          <a:p>
            <a:endParaRPr lang="en-US" b="1" dirty="0" smtClean="0"/>
          </a:p>
          <a:p>
            <a:pPr marL="0" indent="0">
              <a:buFont typeface="Wingdings 3" charset="2"/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0846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Torque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512059"/>
            <a:ext cx="8825659" cy="3416300"/>
          </a:xfrm>
        </p:spPr>
        <p:txBody>
          <a:bodyPr/>
          <a:lstStyle/>
          <a:p>
            <a:r>
              <a:rPr lang="en-US" b="1" dirty="0"/>
              <a:t>A force of 5.0 N is applied at the end of a lever that has a length of 2.0 meters. If the force is applied directly perpendicular to the </a:t>
            </a:r>
            <a:r>
              <a:rPr lang="en-US" b="1" dirty="0" err="1"/>
              <a:t>the</a:t>
            </a:r>
            <a:r>
              <a:rPr lang="en-US" b="1" dirty="0"/>
              <a:t> lever, as shown in the diagram, what is the magnitude of the torque acting the</a:t>
            </a:r>
            <a:br>
              <a:rPr lang="en-US" b="1" dirty="0"/>
            </a:br>
            <a:r>
              <a:rPr lang="en-US" b="1" dirty="0"/>
              <a:t>lever</a:t>
            </a:r>
            <a:r>
              <a:rPr lang="en-US" b="1" dirty="0" smtClean="0"/>
              <a:t>?</a:t>
            </a:r>
          </a:p>
          <a:p>
            <a:r>
              <a:rPr lang="en-US" b="1" dirty="0" smtClean="0"/>
              <a:t>If </a:t>
            </a:r>
            <a:r>
              <a:rPr lang="en-US" b="1" dirty="0"/>
              <a:t>the same force </a:t>
            </a:r>
            <a:r>
              <a:rPr lang="en-US" b="1" dirty="0" smtClean="0"/>
              <a:t>is </a:t>
            </a:r>
            <a:r>
              <a:rPr lang="en-US" b="1" dirty="0"/>
              <a:t>applied at an angle of 30 degrees at the end of the 2.0 meter lever, what will be the magnitude of the torque?</a:t>
            </a:r>
          </a:p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4952" t="60398" r="37295" b="15308"/>
          <a:stretch/>
        </p:blipFill>
        <p:spPr>
          <a:xfrm>
            <a:off x="1472121" y="4723950"/>
            <a:ext cx="3687711" cy="18148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6024" t="15836" r="38128" b="51748"/>
          <a:stretch/>
        </p:blipFill>
        <p:spPr>
          <a:xfrm>
            <a:off x="5966846" y="4323806"/>
            <a:ext cx="3076079" cy="216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90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Equilibrium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The conditions for an extended body to be at rest are that all net translational forces are zero and the net torque around any and all </a:t>
            </a:r>
            <a:r>
              <a:rPr lang="en-US" b="1" dirty="0" err="1" smtClean="0"/>
              <a:t>potenti</a:t>
            </a:r>
            <a:r>
              <a:rPr lang="en-US" b="1" dirty="0" smtClean="0"/>
              <a:t>-al rotation axes are zero.</a:t>
            </a:r>
          </a:p>
          <a:p>
            <a:r>
              <a:rPr lang="en-US" b="1" dirty="0" smtClean="0"/>
              <a:t>In practice for most problems, these condition reduce to three: </a:t>
            </a:r>
            <a:r>
              <a:rPr lang="en-US" b="1" dirty="0" err="1" smtClean="0"/>
              <a:t>F</a:t>
            </a:r>
            <a:r>
              <a:rPr lang="en-US" b="1" baseline="-25000" dirty="0" err="1" smtClean="0"/>
              <a:t>net,x</a:t>
            </a:r>
            <a:r>
              <a:rPr lang="en-US" b="1" dirty="0" smtClean="0"/>
              <a:t> = 0, </a:t>
            </a:r>
            <a:r>
              <a:rPr lang="en-US" b="1" dirty="0" err="1" smtClean="0"/>
              <a:t>F</a:t>
            </a:r>
            <a:r>
              <a:rPr lang="en-US" b="1" baseline="-25000" dirty="0" err="1" smtClean="0"/>
              <a:t>net,y</a:t>
            </a:r>
            <a:r>
              <a:rPr lang="en-US" b="1" dirty="0" smtClean="0"/>
              <a:t> = 0 and </a:t>
            </a:r>
            <a:r>
              <a:rPr lang="en-US" b="1" dirty="0" smtClean="0">
                <a:sym typeface="Euclid Symbol" panose="05050102010706020507" pitchFamily="18" charset="2"/>
              </a:rPr>
              <a:t></a:t>
            </a:r>
            <a:r>
              <a:rPr lang="en-US" b="1" baseline="-25000" dirty="0" smtClean="0">
                <a:sym typeface="Euclid Symbol" panose="05050102010706020507" pitchFamily="18" charset="2"/>
              </a:rPr>
              <a:t>z</a:t>
            </a:r>
            <a:r>
              <a:rPr lang="en-US" b="1" dirty="0" smtClean="0"/>
              <a:t> =0</a:t>
            </a:r>
          </a:p>
          <a:p>
            <a:r>
              <a:rPr lang="en-US" b="1" dirty="0" smtClean="0"/>
              <a:t>The two most common equilibrium problems are </a:t>
            </a:r>
          </a:p>
          <a:p>
            <a:pPr lvl="1"/>
            <a:r>
              <a:rPr lang="en-US" b="1" dirty="0" smtClean="0"/>
              <a:t>A horizontal seesaw problem with only vertical forces</a:t>
            </a:r>
          </a:p>
          <a:p>
            <a:pPr lvl="1"/>
            <a:r>
              <a:rPr lang="en-US" b="1" dirty="0" smtClean="0"/>
              <a:t>A ladder leaning on a wall with vertical weights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0339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Seesaw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We want to place another mass on the see-saw of Sample Problem 1 to keep the see-saw from tipping. The only other one we have is a 5.0kg mass. </a:t>
            </a:r>
            <a:r>
              <a:rPr lang="en-US" b="1" dirty="0" smtClean="0"/>
              <a:t>A) Where </a:t>
            </a:r>
            <a:r>
              <a:rPr lang="en-US" b="1" dirty="0"/>
              <a:t>would we place this to balance the original 3kg mass that was placed 2.00m to the right of the pivot point?</a:t>
            </a:r>
            <a:r>
              <a:rPr lang="en-US" dirty="0"/>
              <a:t> </a:t>
            </a:r>
            <a:r>
              <a:rPr lang="en-US" b="1" dirty="0" smtClean="0"/>
              <a:t>What is the normal force at the pivot</a:t>
            </a:r>
            <a:r>
              <a:rPr lang="en-US" b="1" dirty="0" smtClean="0"/>
              <a:t>? B) What is the normal reaction force at the pivot?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0907" t="34057" r="40034" b="42638"/>
          <a:stretch/>
        </p:blipFill>
        <p:spPr>
          <a:xfrm>
            <a:off x="4425412" y="4311650"/>
            <a:ext cx="3146157" cy="216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92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Ladder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6563202" cy="3416300"/>
          </a:xfrm>
        </p:spPr>
        <p:txBody>
          <a:bodyPr/>
          <a:lstStyle/>
          <a:p>
            <a:r>
              <a:rPr lang="en-US" b="1" dirty="0"/>
              <a:t>A ladder having a uniform density and a mass m rests against a </a:t>
            </a:r>
            <a:r>
              <a:rPr lang="en-US" b="1" dirty="0" smtClean="0"/>
              <a:t>frictionless vertical </a:t>
            </a:r>
            <a:r>
              <a:rPr lang="en-US" b="1" dirty="0"/>
              <a:t>wall at an angle of 60. The lower end rests on a flat surface where </a:t>
            </a:r>
            <a:r>
              <a:rPr lang="en-US" b="1" dirty="0" smtClean="0"/>
              <a:t>the coefficient </a:t>
            </a:r>
            <a:r>
              <a:rPr lang="en-US" b="1" dirty="0"/>
              <a:t>of static friction is </a:t>
            </a:r>
            <a:r>
              <a:rPr lang="en-US" b="1" dirty="0" err="1"/>
              <a:t>μs</a:t>
            </a:r>
            <a:r>
              <a:rPr lang="en-US" b="1" dirty="0"/>
              <a:t> = 0.40. A student with a mass M = 2m </a:t>
            </a:r>
            <a:r>
              <a:rPr lang="en-US" b="1" dirty="0" smtClean="0"/>
              <a:t>attempts to </a:t>
            </a:r>
            <a:r>
              <a:rPr lang="en-US" b="1" dirty="0"/>
              <a:t>climb the ladder. What fraction of the length L of the ladder will the </a:t>
            </a:r>
            <a:r>
              <a:rPr lang="en-US" b="1" dirty="0" smtClean="0"/>
              <a:t>student have </a:t>
            </a:r>
            <a:r>
              <a:rPr lang="en-US" b="1" dirty="0"/>
              <a:t>reached when the ladder begins to slip</a:t>
            </a:r>
            <a:r>
              <a:rPr lang="en-US" b="1" dirty="0" smtClean="0"/>
              <a:t>? What are the normal forces at both the floor and the wall?</a:t>
            </a:r>
          </a:p>
          <a:p>
            <a:r>
              <a:rPr lang="en-US" b="1" dirty="0" smtClean="0"/>
              <a:t>Let m= 16 kg. Then solve for all the other variables.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2337" t="14565" r="31815" b="36282"/>
          <a:stretch/>
        </p:blipFill>
        <p:spPr>
          <a:xfrm>
            <a:off x="7950629" y="2424193"/>
            <a:ext cx="3363133" cy="359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95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slip and 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902252" cy="3416300"/>
          </a:xfrm>
        </p:spPr>
        <p:txBody>
          <a:bodyPr>
            <a:normAutofit lnSpcReduction="10000"/>
          </a:bodyPr>
          <a:lstStyle/>
          <a:p>
            <a:r>
              <a:rPr lang="en-US" sz="2200" b="1" dirty="0" smtClean="0"/>
              <a:t>Exit Slip – </a:t>
            </a:r>
            <a:r>
              <a:rPr lang="en-US" sz="1900" b="1" dirty="0" smtClean="0"/>
              <a:t>A figure </a:t>
            </a:r>
            <a:r>
              <a:rPr lang="en-US" sz="1900" b="1" dirty="0"/>
              <a:t>skater is spinning with an </a:t>
            </a:r>
            <a:r>
              <a:rPr lang="en-US" sz="1900" b="1" dirty="0" smtClean="0"/>
              <a:t>angular velocity </a:t>
            </a:r>
            <a:r>
              <a:rPr lang="en-US" sz="1900" b="1" dirty="0"/>
              <a:t>of +15 rad/s. She then comes to </a:t>
            </a:r>
            <a:r>
              <a:rPr lang="en-US" sz="1900" b="1"/>
              <a:t>a </a:t>
            </a:r>
            <a:r>
              <a:rPr lang="en-US" sz="1900" b="1" smtClean="0"/>
              <a:t>stop over </a:t>
            </a:r>
            <a:r>
              <a:rPr lang="en-US" sz="1900" b="1" dirty="0"/>
              <a:t>a brief period of time. During this time, </a:t>
            </a:r>
            <a:r>
              <a:rPr lang="en-US" sz="1900" b="1" dirty="0" smtClean="0"/>
              <a:t>her angular </a:t>
            </a:r>
            <a:r>
              <a:rPr lang="en-US" sz="1900" b="1" dirty="0"/>
              <a:t>displacement is +5.1 rad. Determine (</a:t>
            </a:r>
            <a:r>
              <a:rPr lang="en-US" sz="1900" b="1" dirty="0" smtClean="0"/>
              <a:t>a) her </a:t>
            </a:r>
            <a:r>
              <a:rPr lang="en-US" sz="1900" b="1" dirty="0"/>
              <a:t>average angular acceleration and (b) the </a:t>
            </a:r>
            <a:r>
              <a:rPr lang="en-US" sz="1900" b="1" dirty="0" smtClean="0"/>
              <a:t>time during </a:t>
            </a:r>
            <a:r>
              <a:rPr lang="en-US" sz="1900" b="1" dirty="0"/>
              <a:t>which she comes to rest.</a:t>
            </a:r>
            <a:endParaRPr lang="en-US" sz="1900" b="1" dirty="0" smtClean="0"/>
          </a:p>
          <a:p>
            <a:pPr marL="457200" lvl="1" indent="0">
              <a:buNone/>
            </a:pPr>
            <a:endParaRPr lang="en-US" b="1" dirty="0"/>
          </a:p>
          <a:p>
            <a:r>
              <a:rPr lang="en-US" sz="2000" b="1" dirty="0"/>
              <a:t>What’s Due?</a:t>
            </a:r>
          </a:p>
          <a:p>
            <a:pPr lvl="2"/>
            <a:r>
              <a:rPr lang="en-US" sz="2400" b="1" dirty="0"/>
              <a:t> </a:t>
            </a:r>
            <a:r>
              <a:rPr lang="en-US" sz="2000" b="1" dirty="0"/>
              <a:t>p16 #1-6 </a:t>
            </a:r>
            <a:r>
              <a:rPr lang="en-US" sz="1800" b="1" dirty="0"/>
              <a:t> </a:t>
            </a:r>
          </a:p>
          <a:p>
            <a:r>
              <a:rPr lang="en-US" sz="1900" b="1" dirty="0"/>
              <a:t>What’s Next?</a:t>
            </a:r>
          </a:p>
          <a:p>
            <a:pPr lvl="2"/>
            <a:r>
              <a:rPr lang="en-US" sz="1900" b="1" dirty="0"/>
              <a:t>Read IB B.1.4,1.5, and 1.8 p7 -13 (without rolling)</a:t>
            </a:r>
          </a:p>
          <a:p>
            <a:pPr lvl="2"/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00905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Objectives/Agenda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200" b="1" dirty="0"/>
              <a:t>Today’s Objectives – </a:t>
            </a:r>
            <a:endParaRPr lang="en-US" sz="2200" b="1" dirty="0" smtClean="0"/>
          </a:p>
          <a:p>
            <a:pPr lvl="1"/>
            <a:r>
              <a:rPr lang="en-US" sz="2000" b="1" dirty="0" smtClean="0"/>
              <a:t>Rotational </a:t>
            </a:r>
            <a:r>
              <a:rPr lang="en-US" sz="2000" b="1" dirty="0"/>
              <a:t>Motion Variables</a:t>
            </a:r>
          </a:p>
          <a:p>
            <a:pPr lvl="1"/>
            <a:r>
              <a:rPr lang="en-US" sz="2000" b="1" dirty="0"/>
              <a:t>Relating Linear and Rotational Variables</a:t>
            </a:r>
          </a:p>
          <a:p>
            <a:pPr lvl="1"/>
            <a:r>
              <a:rPr lang="en-US" sz="2200" b="1" dirty="0"/>
              <a:t>Rotational motion with no acceleration (circular motion)</a:t>
            </a:r>
          </a:p>
          <a:p>
            <a:pPr lvl="1"/>
            <a:r>
              <a:rPr lang="en-US" sz="2200" b="1" dirty="0"/>
              <a:t>Rotational motion with acceleration</a:t>
            </a:r>
          </a:p>
          <a:p>
            <a:pPr lvl="1"/>
            <a:r>
              <a:rPr lang="en-US" sz="2200" b="1" dirty="0"/>
              <a:t>Torque </a:t>
            </a:r>
            <a:r>
              <a:rPr lang="en-US" sz="2200" b="1" dirty="0" smtClean="0"/>
              <a:t>defined</a:t>
            </a:r>
          </a:p>
          <a:p>
            <a:pPr lvl="1"/>
            <a:r>
              <a:rPr lang="en-US" sz="2200" b="1" dirty="0" smtClean="0"/>
              <a:t>Translational and Rotational Equilibrium for extended bodies</a:t>
            </a:r>
            <a:endParaRPr lang="en-US" sz="2200" b="1" dirty="0"/>
          </a:p>
          <a:p>
            <a:pPr marL="457200" lvl="1" indent="0">
              <a:buNone/>
            </a:pPr>
            <a:endParaRPr lang="en-US" sz="2200" b="1" dirty="0" smtClean="0"/>
          </a:p>
          <a:p>
            <a:pPr marL="457200" lvl="1" indent="0">
              <a:buNone/>
            </a:pPr>
            <a:endParaRPr lang="en-US" sz="22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69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Objectives/Agenda/Assignment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1203" y="2842651"/>
            <a:ext cx="10067228" cy="3416301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Objective:  </a:t>
            </a:r>
          </a:p>
          <a:p>
            <a:pPr lvl="1"/>
            <a:r>
              <a:rPr lang="en-US" sz="1800" b="1" dirty="0" smtClean="0"/>
              <a:t>B.1 Rigid bodies and rotational dynamics (1.1 – 1.3)</a:t>
            </a:r>
            <a:endParaRPr lang="en-US" sz="2000" b="1" dirty="0" smtClean="0"/>
          </a:p>
          <a:p>
            <a:r>
              <a:rPr lang="en-US" b="1" dirty="0" smtClean="0"/>
              <a:t>Assignment: </a:t>
            </a:r>
          </a:p>
          <a:p>
            <a:pPr lvl="1"/>
            <a:r>
              <a:rPr lang="en-US" sz="1800" b="1" dirty="0" smtClean="0"/>
              <a:t>p16 </a:t>
            </a:r>
            <a:r>
              <a:rPr lang="en-US" sz="1800" b="1" dirty="0"/>
              <a:t>#1-6  </a:t>
            </a:r>
            <a:endParaRPr lang="en-US" sz="1800" b="1" dirty="0" smtClean="0"/>
          </a:p>
          <a:p>
            <a:pPr lvl="2"/>
            <a:r>
              <a:rPr lang="en-US" sz="1900" b="1" dirty="0" smtClean="0"/>
              <a:t>Read IB B.1.4,1.5, and 1.8 p7 </a:t>
            </a:r>
            <a:r>
              <a:rPr lang="en-US" sz="1900" b="1" dirty="0"/>
              <a:t>-13 (without rolling</a:t>
            </a:r>
            <a:r>
              <a:rPr lang="en-US" sz="1900" b="1" dirty="0" smtClean="0"/>
              <a:t>)</a:t>
            </a:r>
          </a:p>
          <a:p>
            <a:pPr marL="914400" lvl="2" indent="0"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07841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Rotational motion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54955" y="2603500"/>
            <a:ext cx="7694578" cy="34163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Up to now, all objects have been point masses. They have moved up, down, left, right, forward and back. In a word, </a:t>
            </a:r>
            <a:r>
              <a:rPr lang="en-US" b="1" u="sng" dirty="0" smtClean="0"/>
              <a:t>translationally</a:t>
            </a:r>
            <a:r>
              <a:rPr lang="en-US" b="1" dirty="0" smtClean="0"/>
              <a:t>. They have even moved in a </a:t>
            </a:r>
            <a:r>
              <a:rPr lang="en-US" b="1" u="sng" dirty="0" smtClean="0"/>
              <a:t>circular</a:t>
            </a:r>
            <a:r>
              <a:rPr lang="en-US" b="1" dirty="0" smtClean="0"/>
              <a:t> path. But they have been points.</a:t>
            </a:r>
          </a:p>
          <a:p>
            <a:r>
              <a:rPr lang="en-US" b="1" dirty="0" smtClean="0"/>
              <a:t>Once you begin to consider </a:t>
            </a:r>
            <a:r>
              <a:rPr lang="en-US" b="1" u="sng" dirty="0" smtClean="0"/>
              <a:t>an extended real object</a:t>
            </a:r>
            <a:r>
              <a:rPr lang="en-US" b="1" dirty="0" smtClean="0"/>
              <a:t>, rotational motion becomes possible.</a:t>
            </a:r>
          </a:p>
          <a:p>
            <a:r>
              <a:rPr lang="en-US" b="1" dirty="0" smtClean="0"/>
              <a:t>We will define general variables used to study rotation on a simple rotating shape, </a:t>
            </a:r>
            <a:r>
              <a:rPr lang="en-US" b="1" u="sng" dirty="0" smtClean="0"/>
              <a:t>a disc rotation around an axis perpendicular to its’ plane, passing through its’ center</a:t>
            </a:r>
          </a:p>
          <a:p>
            <a:r>
              <a:rPr lang="en-US" b="1" dirty="0" smtClean="0"/>
              <a:t>The definitions can easily be generalized to more complex shapes.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54844" t="60964" r="27726" b="16366"/>
          <a:stretch/>
        </p:blipFill>
        <p:spPr>
          <a:xfrm>
            <a:off x="9262820" y="3482490"/>
            <a:ext cx="2267919" cy="165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2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Rotational Position and Angular Displacement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8107866" cy="3416300"/>
          </a:xfrm>
        </p:spPr>
        <p:txBody>
          <a:bodyPr/>
          <a:lstStyle/>
          <a:p>
            <a:r>
              <a:rPr lang="en-US" b="1" dirty="0" smtClean="0"/>
              <a:t>The </a:t>
            </a:r>
            <a:r>
              <a:rPr lang="en-US" b="1" u="sng" dirty="0" smtClean="0"/>
              <a:t>reference position </a:t>
            </a:r>
            <a:r>
              <a:rPr lang="en-US" b="1" dirty="0" smtClean="0"/>
              <a:t>for rotation corresponds to a zero angle or </a:t>
            </a:r>
            <a:r>
              <a:rPr lang="en-US" b="1" u="sng" dirty="0" smtClean="0"/>
              <a:t>positive x axis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The </a:t>
            </a:r>
            <a:r>
              <a:rPr lang="en-US" b="1" u="sng" dirty="0" smtClean="0"/>
              <a:t>displacement for any rotational position </a:t>
            </a:r>
            <a:r>
              <a:rPr lang="en-US" b="1" dirty="0" smtClean="0"/>
              <a:t>that differs from this position is given the </a:t>
            </a:r>
            <a:r>
              <a:rPr lang="en-US" b="1" u="sng" dirty="0" smtClean="0"/>
              <a:t>symbol </a:t>
            </a:r>
            <a:r>
              <a:rPr lang="en-US" b="1" u="sng" dirty="0" smtClean="0">
                <a:sym typeface="Euclid Symbol" panose="05050102010706020507" pitchFamily="18" charset="2"/>
              </a:rPr>
              <a:t> </a:t>
            </a:r>
            <a:r>
              <a:rPr lang="en-US" b="1" dirty="0" smtClean="0">
                <a:sym typeface="Euclid Symbol" panose="05050102010706020507" pitchFamily="18" charset="2"/>
              </a:rPr>
              <a:t>and measured in </a:t>
            </a:r>
            <a:r>
              <a:rPr lang="en-US" b="1" u="sng" dirty="0" smtClean="0">
                <a:sym typeface="Euclid Symbol" panose="05050102010706020507" pitchFamily="18" charset="2"/>
              </a:rPr>
              <a:t>radians</a:t>
            </a:r>
            <a:r>
              <a:rPr lang="en-US" b="1" dirty="0" smtClean="0">
                <a:sym typeface="Euclid Symbol" panose="05050102010706020507" pitchFamily="18" charset="2"/>
              </a:rPr>
              <a:t>. </a:t>
            </a:r>
          </a:p>
          <a:p>
            <a:r>
              <a:rPr lang="en-US" b="1" dirty="0" smtClean="0">
                <a:sym typeface="Euclid Symbol" panose="05050102010706020507" pitchFamily="18" charset="2"/>
              </a:rPr>
              <a:t>By convention, </a:t>
            </a:r>
            <a:r>
              <a:rPr lang="en-US" b="1" u="sng" dirty="0" smtClean="0">
                <a:sym typeface="Euclid Symbol" panose="05050102010706020507" pitchFamily="18" charset="2"/>
              </a:rPr>
              <a:t>counterclockwise rotation represents a positive </a:t>
            </a:r>
            <a:r>
              <a:rPr lang="en-US" b="1" dirty="0" smtClean="0">
                <a:sym typeface="Euclid Symbol" panose="05050102010706020507" pitchFamily="18" charset="2"/>
              </a:rPr>
              <a:t>rotational displacement. </a:t>
            </a:r>
            <a:r>
              <a:rPr lang="en-US" b="1" u="sng" dirty="0" smtClean="0">
                <a:sym typeface="Euclid Symbol" panose="05050102010706020507" pitchFamily="18" charset="2"/>
              </a:rPr>
              <a:t>Clockwise is negative</a:t>
            </a:r>
            <a:r>
              <a:rPr lang="en-US" b="1" dirty="0" smtClean="0">
                <a:sym typeface="Euclid Symbol" panose="05050102010706020507" pitchFamily="18" charset="2"/>
              </a:rPr>
              <a:t>.</a:t>
            </a:r>
          </a:p>
          <a:p>
            <a:pPr lvl="1"/>
            <a:r>
              <a:rPr lang="en-US" b="1" dirty="0" smtClean="0">
                <a:sym typeface="Euclid Symbol" panose="05050102010706020507" pitchFamily="18" charset="2"/>
              </a:rPr>
              <a:t>But this is only a convention. If a specific problem asks you to use clockwise as positive, that is fine. It’s not wrong. </a:t>
            </a:r>
            <a:r>
              <a:rPr lang="en-US" b="1" dirty="0">
                <a:sym typeface="Euclid Symbol" panose="05050102010706020507" pitchFamily="18" charset="2"/>
              </a:rPr>
              <a:t> </a:t>
            </a:r>
            <a:r>
              <a:rPr lang="en-US" b="1" dirty="0" smtClean="0">
                <a:sym typeface="Euclid Symbol" panose="05050102010706020507" pitchFamily="18" charset="2"/>
              </a:rPr>
              <a:t>Which way is positive is arbitrary. </a:t>
            </a:r>
          </a:p>
          <a:p>
            <a:pPr lvl="1"/>
            <a:r>
              <a:rPr lang="en-US" b="1" dirty="0" smtClean="0">
                <a:sym typeface="Euclid Symbol" panose="05050102010706020507" pitchFamily="18" charset="2"/>
              </a:rPr>
              <a:t>Why arbitrary? Consider viewing the disc from the other side.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4844" t="60964" r="27726" b="16366"/>
          <a:stretch/>
        </p:blipFill>
        <p:spPr>
          <a:xfrm>
            <a:off x="9262820" y="3482490"/>
            <a:ext cx="2267919" cy="165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75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Angular Velocity and Acceleration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b="1" dirty="0" smtClean="0"/>
                  <a:t>As you might expect, </a:t>
                </a:r>
                <a:r>
                  <a:rPr lang="en-US" b="1" u="sng" dirty="0" smtClean="0"/>
                  <a:t>angular velocity, </a:t>
                </a:r>
                <a:r>
                  <a:rPr lang="en-US" b="1" u="sng" dirty="0" smtClean="0">
                    <a:sym typeface="Euclid Symbol" panose="05050102010706020507" pitchFamily="18" charset="2"/>
                  </a:rPr>
                  <a:t>, is the rate at which an object rotates.</a:t>
                </a:r>
              </a:p>
              <a:p>
                <a:r>
                  <a:rPr lang="en-US" b="1" u="sng" dirty="0" smtClean="0">
                    <a:sym typeface="Euclid Symbol" panose="05050102010706020507" pitchFamily="18" charset="2"/>
                  </a:rPr>
                  <a:t>All of the types of motion we saw in 1D</a:t>
                </a:r>
                <a:r>
                  <a:rPr lang="en-US" b="1" dirty="0" smtClean="0">
                    <a:sym typeface="Euclid Symbol" panose="05050102010706020507" pitchFamily="18" charset="2"/>
                  </a:rPr>
                  <a:t>, we will also see in rotation.</a:t>
                </a:r>
              </a:p>
              <a:p>
                <a:pPr lvl="1"/>
                <a:r>
                  <a:rPr lang="en-US" b="1" dirty="0" smtClean="0">
                    <a:sym typeface="Euclid Symbol" panose="05050102010706020507" pitchFamily="18" charset="2"/>
                  </a:rPr>
                  <a:t>Average angular velocity,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1" i="1" smtClean="0">
                            <a:latin typeface="Cambria Math" panose="02040503050406030204" pitchFamily="18" charset="0"/>
                            <a:sym typeface="Euclid Symbol" panose="05050102010706020507" pitchFamily="18" charset="2"/>
                          </a:rPr>
                        </m:ctrlPr>
                      </m:acc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Euclid Symbol" panose="05050102010706020507" pitchFamily="18" charset="2"/>
                          </a:rPr>
                          <m:t>𝝎</m:t>
                        </m:r>
                      </m:e>
                    </m:acc>
                    <m:r>
                      <a:rPr lang="en-US" sz="2400" b="1" i="1" smtClean="0">
                        <a:latin typeface="Cambria Math" panose="02040503050406030204" pitchFamily="18" charset="0"/>
                        <a:sym typeface="Euclid 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  <a:sym typeface="Euclid 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Euclid Symbol" panose="05050102010706020507" pitchFamily="18" charset="2"/>
                          </a:rPr>
                          <m:t>∆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Euclid Symbol" panose="05050102010706020507" pitchFamily="18" charset="2"/>
                          </a:rPr>
                          <m:t>𝜽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Euclid Symbol" panose="05050102010706020507" pitchFamily="18" charset="2"/>
                          </a:rPr>
                          <m:t>∆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Euclid Symbol" panose="05050102010706020507" pitchFamily="18" charset="2"/>
                          </a:rPr>
                          <m:t>𝒕</m:t>
                        </m:r>
                      </m:den>
                    </m:f>
                  </m:oMath>
                </a14:m>
                <a:r>
                  <a:rPr lang="en-US" sz="2400" b="1" dirty="0" smtClean="0"/>
                  <a:t> 	   </a:t>
                </a:r>
                <a:r>
                  <a:rPr lang="en-US" sz="2000" b="1" dirty="0" smtClean="0"/>
                  <a:t>unit = rad/s</a:t>
                </a:r>
              </a:p>
              <a:p>
                <a:pPr lvl="1"/>
                <a:r>
                  <a:rPr lang="en-US" b="1" dirty="0" smtClean="0">
                    <a:sym typeface="Euclid Symbol" panose="05050102010706020507" pitchFamily="18" charset="2"/>
                  </a:rPr>
                  <a:t>Instantaneous </a:t>
                </a:r>
                <a:r>
                  <a:rPr lang="en-US" b="1" dirty="0">
                    <a:sym typeface="Euclid Symbol" panose="05050102010706020507" pitchFamily="18" charset="2"/>
                  </a:rPr>
                  <a:t>angular velocity,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Euclid Symbol" panose="05050102010706020507" pitchFamily="18" charset="2"/>
                      </a:rPr>
                      <m:t>𝛚</m:t>
                    </m:r>
                    <m:r>
                      <a:rPr lang="en-US" sz="2400" b="1" i="1">
                        <a:latin typeface="Cambria Math" panose="02040503050406030204" pitchFamily="18" charset="0"/>
                        <a:sym typeface="Euclid Symbol" panose="05050102010706020507" pitchFamily="18" charset="2"/>
                      </a:rPr>
                      <m:t>=</m:t>
                    </m:r>
                    <m:func>
                      <m:funcPr>
                        <m:ctrlPr>
                          <a:rPr lang="en-US" sz="2400" b="1" i="1" smtClean="0">
                            <a:latin typeface="Cambria Math" panose="02040503050406030204" pitchFamily="18" charset="0"/>
                            <a:sym typeface="Euclid Symbol" panose="05050102010706020507" pitchFamily="18" charset="2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sym typeface="Euclid Symbol" panose="05050102010706020507" pitchFamily="18" charset="2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  <a:sym typeface="Euclid Symbol" panose="05050102010706020507" pitchFamily="18" charset="2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Euclid Symbol" panose="05050102010706020507" pitchFamily="18" charset="2"/>
                              </a:rPr>
                              <m:t>∆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Euclid Symbol" panose="05050102010706020507" pitchFamily="18" charset="2"/>
                              </a:rPr>
                              <m:t>𝒕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Euclid Symbol" panose="05050102010706020507" pitchFamily="18" charset="2"/>
                              </a:rPr>
                              <m:t>→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Euclid Symbol" panose="05050102010706020507" pitchFamily="18" charset="2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b="1" i="1">
                                <a:latin typeface="Cambria Math" panose="02040503050406030204" pitchFamily="18" charset="0"/>
                                <a:sym typeface="Euclid 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Euclid Symbol" panose="05050102010706020507" pitchFamily="18" charset="2"/>
                              </a:rPr>
                              <m:t>∆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Euclid Symbol" panose="05050102010706020507" pitchFamily="18" charset="2"/>
                              </a:rPr>
                              <m:t>𝜽</m:t>
                            </m:r>
                          </m:num>
                          <m:den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Euclid Symbol" panose="05050102010706020507" pitchFamily="18" charset="2"/>
                              </a:rPr>
                              <m:t>∆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Euclid Symbol" panose="05050102010706020507" pitchFamily="18" charset="2"/>
                              </a:rPr>
                              <m:t>𝒕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3600" b="1" dirty="0"/>
                          <m:t>  </m:t>
                        </m:r>
                      </m:e>
                    </m:func>
                  </m:oMath>
                </a14:m>
                <a:r>
                  <a:rPr lang="en-US" sz="2400" b="1" dirty="0" smtClean="0"/>
                  <a:t> </a:t>
                </a:r>
                <a:r>
                  <a:rPr lang="en-US" sz="1800" b="1" dirty="0"/>
                  <a:t>unit = rad/s</a:t>
                </a:r>
                <a:endParaRPr lang="en-US" sz="2400" b="1" dirty="0" smtClean="0"/>
              </a:p>
              <a:p>
                <a:pPr lvl="1"/>
                <a:r>
                  <a:rPr lang="en-US" sz="1500" b="1" dirty="0">
                    <a:sym typeface="Euclid Symbol" panose="05050102010706020507" pitchFamily="18" charset="2"/>
                  </a:rPr>
                  <a:t>Average angular </a:t>
                </a:r>
                <a:r>
                  <a:rPr lang="en-US" sz="1500" b="1" dirty="0" smtClean="0">
                    <a:sym typeface="Euclid Symbol" panose="05050102010706020507" pitchFamily="18" charset="2"/>
                  </a:rPr>
                  <a:t>acceleration,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200" b="1" i="1">
                            <a:latin typeface="Cambria Math" panose="02040503050406030204" pitchFamily="18" charset="0"/>
                            <a:sym typeface="Euclid Symbol" panose="05050102010706020507" pitchFamily="18" charset="2"/>
                          </a:rPr>
                        </m:ctrlPr>
                      </m:acc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Euclid Symbol" panose="05050102010706020507" pitchFamily="18" charset="2"/>
                          </a:rPr>
                          <m:t>𝜶</m:t>
                        </m:r>
                      </m:e>
                    </m:acc>
                    <m:r>
                      <a:rPr lang="en-US" sz="2200" b="1" i="1">
                        <a:latin typeface="Cambria Math" panose="02040503050406030204" pitchFamily="18" charset="0"/>
                        <a:sym typeface="Euclid 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en-US" sz="2200" b="1" i="1">
                            <a:latin typeface="Cambria Math" panose="02040503050406030204" pitchFamily="18" charset="0"/>
                            <a:sym typeface="Euclid 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Euclid Symbol" panose="05050102010706020507" pitchFamily="18" charset="2"/>
                          </a:rPr>
                          <m:t>∆</m:t>
                        </m:r>
                        <m:r>
                          <a:rPr lang="en-US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Euclid Symbol" panose="05050102010706020507" pitchFamily="18" charset="2"/>
                          </a:rPr>
                          <m:t>𝝎</m:t>
                        </m:r>
                      </m:num>
                      <m:den>
                        <m:r>
                          <a:rPr lang="en-US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Euclid Symbol" panose="05050102010706020507" pitchFamily="18" charset="2"/>
                          </a:rPr>
                          <m:t>∆</m:t>
                        </m:r>
                        <m:r>
                          <a:rPr lang="en-US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Euclid Symbol" panose="05050102010706020507" pitchFamily="18" charset="2"/>
                          </a:rPr>
                          <m:t>𝒕</m:t>
                        </m:r>
                      </m:den>
                    </m:f>
                  </m:oMath>
                </a14:m>
                <a:r>
                  <a:rPr lang="en-US" sz="2200" b="1" dirty="0"/>
                  <a:t> </a:t>
                </a:r>
                <a:r>
                  <a:rPr lang="en-US" sz="2200" b="1" dirty="0" smtClean="0"/>
                  <a:t>     </a:t>
                </a:r>
                <a:r>
                  <a:rPr lang="en-US" sz="1900" b="1" dirty="0"/>
                  <a:t>unit = </a:t>
                </a:r>
                <a:r>
                  <a:rPr lang="en-US" sz="1900" b="1" dirty="0" smtClean="0"/>
                  <a:t>rad/s</a:t>
                </a:r>
                <a:r>
                  <a:rPr lang="en-US" sz="1900" b="1" baseline="30000" dirty="0" smtClean="0"/>
                  <a:t>2</a:t>
                </a:r>
                <a:endParaRPr lang="en-US" sz="2200" b="1" dirty="0"/>
              </a:p>
              <a:p>
                <a:pPr lvl="1"/>
                <a:r>
                  <a:rPr lang="en-US" sz="1500" b="1" dirty="0">
                    <a:sym typeface="Euclid Symbol" panose="05050102010706020507" pitchFamily="18" charset="2"/>
                  </a:rPr>
                  <a:t>Instantaneous angular </a:t>
                </a:r>
                <a:r>
                  <a:rPr lang="en-US" sz="1500" b="1" dirty="0" smtClean="0">
                    <a:sym typeface="Euclid Symbol" panose="05050102010706020507" pitchFamily="18" charset="2"/>
                  </a:rPr>
                  <a:t>acceleration,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Euclid Symbol" panose="05050102010706020507" pitchFamily="18" charset="2"/>
                      </a:rPr>
                      <m:t>𝛂</m:t>
                    </m:r>
                    <m:r>
                      <a:rPr lang="en-US" sz="2200" b="1" i="1">
                        <a:latin typeface="Cambria Math" panose="02040503050406030204" pitchFamily="18" charset="0"/>
                        <a:sym typeface="Euclid Symbol" panose="05050102010706020507" pitchFamily="18" charset="2"/>
                      </a:rPr>
                      <m:t>=</m:t>
                    </m:r>
                    <m:func>
                      <m:funcPr>
                        <m:ctrlPr>
                          <a:rPr lang="en-US" sz="2200" b="1" i="1">
                            <a:latin typeface="Cambria Math" panose="02040503050406030204" pitchFamily="18" charset="0"/>
                            <a:sym typeface="Euclid Symbol" panose="05050102010706020507" pitchFamily="18" charset="2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200" b="1" i="1">
                                <a:latin typeface="Cambria Math" panose="02040503050406030204" pitchFamily="18" charset="0"/>
                                <a:sym typeface="Euclid Symbol" panose="05050102010706020507" pitchFamily="18" charset="2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  <a:sym typeface="Euclid Symbol" panose="05050102010706020507" pitchFamily="18" charset="2"/>
                              </a:rPr>
                              <m:t>lim</m:t>
                            </m:r>
                          </m:e>
                          <m:lim>
                            <m:r>
                              <a:rPr lang="en-US" sz="22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Euclid Symbol" panose="05050102010706020507" pitchFamily="18" charset="2"/>
                              </a:rPr>
                              <m:t>∆</m:t>
                            </m:r>
                            <m:r>
                              <a:rPr lang="en-US" sz="22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Euclid Symbol" panose="05050102010706020507" pitchFamily="18" charset="2"/>
                              </a:rPr>
                              <m:t>𝒕</m:t>
                            </m:r>
                            <m:r>
                              <a:rPr lang="en-US" sz="22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Euclid Symbol" panose="05050102010706020507" pitchFamily="18" charset="2"/>
                              </a:rPr>
                              <m:t>→</m:t>
                            </m:r>
                            <m:r>
                              <a:rPr lang="en-US" sz="22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Euclid Symbol" panose="05050102010706020507" pitchFamily="18" charset="2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200" b="1" i="1">
                                <a:latin typeface="Cambria Math" panose="02040503050406030204" pitchFamily="18" charset="0"/>
                                <a:sym typeface="Euclid 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a:rPr lang="en-US" sz="22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Euclid Symbol" panose="05050102010706020507" pitchFamily="18" charset="2"/>
                              </a:rPr>
                              <m:t>∆</m:t>
                            </m:r>
                            <m:r>
                              <a:rPr lang="en-US" sz="2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Euclid Symbol" panose="05050102010706020507" pitchFamily="18" charset="2"/>
                              </a:rPr>
                              <m:t>𝝎</m:t>
                            </m:r>
                          </m:num>
                          <m:den>
                            <m:r>
                              <a:rPr lang="en-US" sz="22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Euclid Symbol" panose="05050102010706020507" pitchFamily="18" charset="2"/>
                              </a:rPr>
                              <m:t>∆</m:t>
                            </m:r>
                            <m:r>
                              <a:rPr lang="en-US" sz="22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Euclid Symbol" panose="05050102010706020507" pitchFamily="18" charset="2"/>
                              </a:rPr>
                              <m:t>𝒕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3000" b="1" dirty="0"/>
                          <m:t>  </m:t>
                        </m:r>
                      </m:e>
                    </m:func>
                  </m:oMath>
                </a14:m>
                <a:r>
                  <a:rPr lang="en-US" sz="2200" b="1" dirty="0" smtClean="0"/>
                  <a:t>  </a:t>
                </a:r>
                <a:r>
                  <a:rPr lang="en-US" sz="1800" b="1" dirty="0"/>
                  <a:t>unit = rad/s</a:t>
                </a:r>
                <a:r>
                  <a:rPr lang="en-US" sz="1800" b="1" baseline="30000" dirty="0"/>
                  <a:t>2</a:t>
                </a:r>
                <a:endParaRPr lang="en-US" sz="2000" b="1" dirty="0"/>
              </a:p>
              <a:p>
                <a:pPr lvl="1"/>
                <a:endParaRPr lang="en-US" sz="2200" b="1" dirty="0"/>
              </a:p>
              <a:p>
                <a:pPr lvl="1"/>
                <a:endParaRPr lang="en-US" sz="2200" b="1" dirty="0"/>
              </a:p>
              <a:p>
                <a:pPr lvl="1"/>
                <a:endParaRPr lang="en-US" sz="2400" b="1" dirty="0" smtClean="0"/>
              </a:p>
              <a:p>
                <a:pPr lvl="1"/>
                <a:endParaRPr lang="en-US" sz="24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" t="-2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267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Rotational Kinematics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The same “</a:t>
            </a:r>
            <a:r>
              <a:rPr lang="en-US" b="1" dirty="0" err="1" smtClean="0"/>
              <a:t>suvat</a:t>
            </a:r>
            <a:r>
              <a:rPr lang="en-US" b="1" dirty="0" smtClean="0"/>
              <a:t>” equations exist with the analogous variables substituted.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This pattern of analogous relationships for rotational motion will continue throughout our study of rotation.</a:t>
            </a:r>
          </a:p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888" t="29820" r="58854" b="41791"/>
          <a:stretch/>
        </p:blipFill>
        <p:spPr>
          <a:xfrm>
            <a:off x="3274034" y="3068664"/>
            <a:ext cx="4587498" cy="207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99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Rotational Problem Solving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 frog rides a unicycle. If the unicycle wheel begins at rest, and accelerates uniformly in a counter-clockwise direction to an angular velocity of 15 rpms in a time of 6 seconds, find the angular acceleration of the unicycle wheel</a:t>
            </a:r>
            <a:r>
              <a:rPr lang="en-US" b="1" dirty="0" smtClean="0"/>
              <a:t>.</a:t>
            </a:r>
          </a:p>
          <a:p>
            <a:r>
              <a:rPr lang="en-US" b="1" dirty="0"/>
              <a:t>A carpenter cuts a piece of wood with a high powered circular saw. The saw blade accelerates from rest with an angular acceleration of 14 rad/s</a:t>
            </a:r>
            <a:r>
              <a:rPr lang="en-US" b="1" baseline="30000" dirty="0"/>
              <a:t>2</a:t>
            </a:r>
            <a:r>
              <a:rPr lang="en-US" b="1" dirty="0"/>
              <a:t> to a maximum speed of 15,000 rpms. What is the maximum speed of the saw in radians per second</a:t>
            </a:r>
            <a:r>
              <a:rPr lang="en-US" b="1" dirty="0" smtClean="0"/>
              <a:t>? </a:t>
            </a:r>
            <a:r>
              <a:rPr lang="en-US" b="1" dirty="0"/>
              <a:t>How long does it take the saw to reach its maximum speed?</a:t>
            </a:r>
          </a:p>
        </p:txBody>
      </p:sp>
    </p:spTree>
    <p:extLst>
      <p:ext uri="{BB962C8B-B14F-4D97-AF65-F5344CB8AC3E}">
        <p14:creationId xmlns:p14="http://schemas.microsoft.com/office/powerpoint/2010/main" val="26333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Relating the linear and rotational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28590943"/>
                  </p:ext>
                </p:extLst>
              </p:nvPr>
            </p:nvGraphicFramePr>
            <p:xfrm>
              <a:off x="1433923" y="2773982"/>
              <a:ext cx="8824914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41638">
                      <a:extLst>
                        <a:ext uri="{9D8B030D-6E8A-4147-A177-3AD203B41FA5}">
                          <a16:colId xmlns:a16="http://schemas.microsoft.com/office/drawing/2014/main" val="1956350950"/>
                        </a:ext>
                      </a:extLst>
                    </a:gridCol>
                    <a:gridCol w="2941638">
                      <a:extLst>
                        <a:ext uri="{9D8B030D-6E8A-4147-A177-3AD203B41FA5}">
                          <a16:colId xmlns:a16="http://schemas.microsoft.com/office/drawing/2014/main" val="4195819339"/>
                        </a:ext>
                      </a:extLst>
                    </a:gridCol>
                    <a:gridCol w="2941638">
                      <a:extLst>
                        <a:ext uri="{9D8B030D-6E8A-4147-A177-3AD203B41FA5}">
                          <a16:colId xmlns:a16="http://schemas.microsoft.com/office/drawing/2014/main" val="377734558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Linear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Equation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Rotational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350792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x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sym typeface="Euclid Symbol" panose="05050102010706020507" pitchFamily="18" charset="2"/>
                            </a:rPr>
                            <a:t>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755683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v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sym typeface="Euclid Symbol" panose="05050102010706020507" pitchFamily="18" charset="2"/>
                            </a:rPr>
                            <a:t>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332670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a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sym typeface="Euclid Symbol" panose="05050102010706020507" pitchFamily="18" charset="2"/>
                            </a:rPr>
                            <a:t>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64812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28590943"/>
                  </p:ext>
                </p:extLst>
              </p:nvPr>
            </p:nvGraphicFramePr>
            <p:xfrm>
              <a:off x="1433923" y="2773982"/>
              <a:ext cx="8824914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41638">
                      <a:extLst>
                        <a:ext uri="{9D8B030D-6E8A-4147-A177-3AD203B41FA5}">
                          <a16:colId xmlns:a16="http://schemas.microsoft.com/office/drawing/2014/main" val="1956350950"/>
                        </a:ext>
                      </a:extLst>
                    </a:gridCol>
                    <a:gridCol w="2941638">
                      <a:extLst>
                        <a:ext uri="{9D8B030D-6E8A-4147-A177-3AD203B41FA5}">
                          <a16:colId xmlns:a16="http://schemas.microsoft.com/office/drawing/2014/main" val="4195819339"/>
                        </a:ext>
                      </a:extLst>
                    </a:gridCol>
                    <a:gridCol w="2941638">
                      <a:extLst>
                        <a:ext uri="{9D8B030D-6E8A-4147-A177-3AD203B41FA5}">
                          <a16:colId xmlns:a16="http://schemas.microsoft.com/office/drawing/2014/main" val="377734558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Linear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Equation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Rotational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350792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x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415" t="-108197" r="-100622" b="-2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sym typeface="Euclid Symbol" panose="05050102010706020507" pitchFamily="18" charset="2"/>
                            </a:rPr>
                            <a:t>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755683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v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415" t="-208197" r="-100622" b="-1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sym typeface="Euclid Symbol" panose="05050102010706020507" pitchFamily="18" charset="2"/>
                            </a:rPr>
                            <a:t>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332670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a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415" t="-308197" r="-100622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sym typeface="Euclid Symbol" panose="05050102010706020507" pitchFamily="18" charset="2"/>
                            </a:rPr>
                            <a:t>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648120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Content Placeholder 2"/>
          <p:cNvSpPr txBox="1">
            <a:spLocks/>
          </p:cNvSpPr>
          <p:nvPr/>
        </p:nvSpPr>
        <p:spPr>
          <a:xfrm>
            <a:off x="1433923" y="4469463"/>
            <a:ext cx="8825659" cy="1762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The linear variables are the tangential linear variables for a particle located at a distance of R away from the axis of rotation. The particle will undergo circular motion.</a:t>
            </a:r>
          </a:p>
          <a:p>
            <a:r>
              <a:rPr lang="en-US" b="1" dirty="0"/>
              <a:t>A knight swings a mace of radius 1m in two complete revolutions. What is the translational displacement of the mace?</a:t>
            </a:r>
            <a:endParaRPr lang="en-US" b="1" dirty="0" smtClean="0">
              <a:sym typeface="Euclid Symbol" panose="05050102010706020507" pitchFamily="18" charset="2"/>
            </a:endParaRPr>
          </a:p>
          <a:p>
            <a:pPr lvl="1"/>
            <a:endParaRPr lang="en-US" sz="2200" b="1" dirty="0"/>
          </a:p>
          <a:p>
            <a:pPr lvl="1"/>
            <a:endParaRPr lang="en-US" sz="2200" b="1" dirty="0"/>
          </a:p>
          <a:p>
            <a:pPr lvl="1"/>
            <a:endParaRPr lang="en-US" sz="2400" b="1" dirty="0" smtClean="0"/>
          </a:p>
          <a:p>
            <a:pPr lvl="1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0228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29279</TotalTime>
  <Words>1045</Words>
  <Application>Microsoft Office PowerPoint</Application>
  <PresentationFormat>Widescreen</PresentationFormat>
  <Paragraphs>103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Cambria Math</vt:lpstr>
      <vt:lpstr>Century</vt:lpstr>
      <vt:lpstr>Century Gothic</vt:lpstr>
      <vt:lpstr>Euclid Symbol</vt:lpstr>
      <vt:lpstr>Wingdings 3</vt:lpstr>
      <vt:lpstr>Ion Boardroom</vt:lpstr>
      <vt:lpstr>Physics 3 – Sept 10, 2019 </vt:lpstr>
      <vt:lpstr>Objectives/Agenda</vt:lpstr>
      <vt:lpstr>Objectives/Agenda/Assignment</vt:lpstr>
      <vt:lpstr>Rotational motion</vt:lpstr>
      <vt:lpstr>Rotational Position and Angular Displacement</vt:lpstr>
      <vt:lpstr>Angular Velocity and Acceleration</vt:lpstr>
      <vt:lpstr>Rotational Kinematics</vt:lpstr>
      <vt:lpstr>Rotational Problem Solving</vt:lpstr>
      <vt:lpstr>Relating the linear and rotational</vt:lpstr>
      <vt:lpstr>Torque</vt:lpstr>
      <vt:lpstr>Calculating Torque</vt:lpstr>
      <vt:lpstr>Equilibrium</vt:lpstr>
      <vt:lpstr>Seesaw problem</vt:lpstr>
      <vt:lpstr>Ladder Problem</vt:lpstr>
      <vt:lpstr>Exit slip and 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1818 ACC Chemistry</dc:title>
  <dc:creator>Melissa Triplett</dc:creator>
  <cp:lastModifiedBy>Triplett, Melissa J.</cp:lastModifiedBy>
  <cp:revision>367</cp:revision>
  <dcterms:created xsi:type="dcterms:W3CDTF">2015-08-11T02:33:52Z</dcterms:created>
  <dcterms:modified xsi:type="dcterms:W3CDTF">2019-09-10T19:20:23Z</dcterms:modified>
</cp:coreProperties>
</file>